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kickassfacts.com/25-awesome-natural-phenomenon/"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ipartion.com/free-clipart-14788/"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iffen.com/difference/Equality-vs-Equity"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xtremetacticaldynamics.com/blog/can-civilians-use-police-flashing-lights-guid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ebstockreview.net/explore/cape-clipart-wind/"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pstc.org/" TargetMode="External"/><Relationship Id="rId3" Type="http://schemas.openxmlformats.org/officeDocument/2006/relationships/hyperlink" Target="https://www.exploregeorgia.org/ashburn/arts-culture/cultural-trails-tours/crime-and-punishment-museum"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story.com/topics/1990s/oklahoma-city-bombing" TargetMode="External"/><Relationship Id="rId3" Type="http://schemas.openxmlformats.org/officeDocument/2006/relationships/hyperlink" Target="https://uploadstars.com/video/7H7S3WYRX8M3" TargetMode="External"/><Relationship Id="rId4" Type="http://schemas.openxmlformats.org/officeDocument/2006/relationships/hyperlink" Target="https://docs.google.com/presentation/d/1NT6_DmuoYqAhE8bn9rNk_74aTZYgR-H1LPz7mC1-3b4/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kissclipart.com/truthfulness-clipart-lie-truth-polygraph-n8bxkq/"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icepng.com/maxp/u2r5r5q8y3w7w7t4/"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q=scott+peterson&amp;source=lnms&amp;tbm=isch&amp;sa=X&amp;ved=2ahUKEwjm7eiu5pnmAhVxUt8KHdAwDF4Q_AUoAnoECA0QBA&amp;biw=1680&amp;bih=907&amp;safe=active&amp;ssui=on#imgrc=FjMLbUOCC7tUZM:"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bcnews.go.com/US/amber-frey-remembers-recorded-calls-scott-peterson-shaking/story?id=49763587"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ople.com/crime/laci-peterson-murder-scott-peterson-15-years-missing/"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hechairmansbao.com/top-ten-chinese-idioms-2017-chosen-lessons/" TargetMode="External"/><Relationship Id="rId3" Type="http://schemas.openxmlformats.org/officeDocument/2006/relationships/hyperlink" Target="https://www.flaticon.com/free-icon/television-microphone-with-stand_78631"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ypost.com/2019/10/30/famed-pathologist-michael-baden-says-jeffrey-epsteins-death-was-homicide/"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fundme.com/f/levi-knop" TargetMode="External"/><Relationship Id="rId3" Type="http://schemas.openxmlformats.org/officeDocument/2006/relationships/hyperlink" Target="https://www.timesenterprise.com/news/local_news/new-indictment-issued-for-fatal-wreck-case/article_d1e6b218-a763-593a-88ed-7df4bf74d713.html"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tonline.com/varsity-blues-tv-series-is-in-the-works-at-quibi-128424"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part.email/clipart/social-relationship-clipart-44044.html"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t>Photo Credit:</a:t>
            </a:r>
            <a:r>
              <a:rPr lang="en" sz="1800"/>
              <a:t> </a:t>
            </a:r>
            <a:r>
              <a:rPr lang="en" sz="1800" u="sng">
                <a:hlinkClick r:id="rId2"/>
              </a:rPr>
              <a:t>https://www.kickassfacts.com/25-awesome-natural-phenomenon/</a:t>
            </a:r>
            <a:endParaRPr sz="1800"/>
          </a:p>
          <a:p>
            <a:pPr indent="0" lvl="0" marL="0" rtl="0" algn="l">
              <a:lnSpc>
                <a:spcPct val="115000"/>
              </a:lnSpc>
              <a:spcBef>
                <a:spcPts val="1600"/>
              </a:spcBef>
              <a:spcAft>
                <a:spcPts val="1600"/>
              </a:spcAft>
              <a:buClr>
                <a:schemeClr val="dk1"/>
              </a:buClr>
              <a:buSzPts val="1100"/>
              <a:buFont typeface="Arial"/>
              <a:buNone/>
            </a:pPr>
            <a:r>
              <a:rPr lang="en" sz="1800"/>
              <a:t>The last thing this class needs to be is Ferris Beullar’s teacher…”Bueller, Bueller, Bueller”</a:t>
            </a:r>
            <a:endParaRPr sz="18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6bda359cb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6bda359cb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hlinkClick r:id="rId2"/>
              </a:rPr>
              <a:t>https://clipartion.com/free-clipart-14788/</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Witnessing a death by car accident made me change my mind from trauma doctor to medical examiner.</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College made me want to be a crime scene investigator or a field agent with the ATF.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Eager to respond to Laura’s email about interest in teaching Forensics.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6bda359cb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6bda359cb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Slide 3: </a:t>
            </a:r>
            <a:r>
              <a:rPr lang="en" sz="1800" u="sng">
                <a:hlinkClick r:id="rId2"/>
              </a:rPr>
              <a:t>https://www.diffen.com/difference/Equality-vs-Equity</a:t>
            </a:r>
            <a:endParaRPr sz="1800"/>
          </a:p>
          <a:p>
            <a:pPr indent="0" lvl="0" marL="0" rtl="0" algn="l">
              <a:spcBef>
                <a:spcPts val="1600"/>
              </a:spcBef>
              <a:spcAft>
                <a:spcPts val="0"/>
              </a:spcAft>
              <a:buClr>
                <a:schemeClr val="dk1"/>
              </a:buClr>
              <a:buSzPts val="1100"/>
              <a:buFont typeface="Arial"/>
              <a:buNone/>
            </a:pPr>
            <a:r>
              <a:rPr lang="en" sz="1800"/>
              <a:t>Candy example:</a:t>
            </a:r>
            <a:endParaRPr sz="1800"/>
          </a:p>
          <a:p>
            <a:pPr indent="0" lvl="0" marL="0" rtl="0" algn="l">
              <a:spcBef>
                <a:spcPts val="0"/>
              </a:spcBef>
              <a:spcAft>
                <a:spcPts val="0"/>
              </a:spcAft>
              <a:buNone/>
            </a:pPr>
            <a:r>
              <a:rPr lang="en" sz="1800"/>
              <a:t> Everyone stand</a:t>
            </a:r>
            <a:endParaRPr sz="1800"/>
          </a:p>
          <a:p>
            <a:pPr indent="0" lvl="0" marL="0" rtl="0" algn="l">
              <a:spcBef>
                <a:spcPts val="0"/>
              </a:spcBef>
              <a:spcAft>
                <a:spcPts val="0"/>
              </a:spcAft>
              <a:buNone/>
            </a:pPr>
            <a:r>
              <a:rPr lang="en" sz="1800"/>
              <a:t> Sit down if you are allergic to the candy you chose</a:t>
            </a:r>
            <a:endParaRPr sz="1800"/>
          </a:p>
          <a:p>
            <a:pPr indent="0" lvl="0" marL="0" rtl="0" algn="l">
              <a:spcBef>
                <a:spcPts val="0"/>
              </a:spcBef>
              <a:spcAft>
                <a:spcPts val="0"/>
              </a:spcAft>
              <a:buNone/>
            </a:pPr>
            <a:r>
              <a:rPr lang="en" sz="1800"/>
              <a:t> Sit down if you do not like the candy you chose</a:t>
            </a:r>
            <a:endParaRPr sz="1800"/>
          </a:p>
          <a:p>
            <a:pPr indent="0" lvl="0" marL="0" rtl="0" algn="l">
              <a:spcBef>
                <a:spcPts val="0"/>
              </a:spcBef>
              <a:spcAft>
                <a:spcPts val="0"/>
              </a:spcAft>
              <a:buNone/>
            </a:pPr>
            <a:r>
              <a:rPr lang="en" sz="1800"/>
              <a:t> Sit down if you are over 40</a:t>
            </a:r>
            <a:endParaRPr sz="1800"/>
          </a:p>
          <a:p>
            <a:pPr indent="0" lvl="0" marL="0" rtl="0" algn="l">
              <a:spcBef>
                <a:spcPts val="0"/>
              </a:spcBef>
              <a:spcAft>
                <a:spcPts val="0"/>
              </a:spcAft>
              <a:buNone/>
            </a:pPr>
            <a:r>
              <a:rPr lang="en" sz="1800"/>
              <a:t> Sit down if you have brown eyes</a:t>
            </a:r>
            <a:endParaRPr sz="1800"/>
          </a:p>
          <a:p>
            <a:pPr indent="0" lvl="0" marL="0" rtl="0" algn="l">
              <a:spcBef>
                <a:spcPts val="0"/>
              </a:spcBef>
              <a:spcAft>
                <a:spcPts val="0"/>
              </a:spcAft>
              <a:buClr>
                <a:schemeClr val="dk1"/>
              </a:buClr>
              <a:buSzPts val="1100"/>
              <a:buFont typeface="Arial"/>
              <a:buNone/>
            </a:pPr>
            <a:r>
              <a:rPr lang="en" sz="1800"/>
              <a:t> Those remaining standing can eat your candy.</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1600"/>
              </a:spcBef>
              <a:spcAft>
                <a:spcPts val="1600"/>
              </a:spcAft>
              <a:buClr>
                <a:schemeClr val="dk1"/>
              </a:buClr>
              <a:buSzPts val="1100"/>
              <a:buFont typeface="Arial"/>
              <a:buNone/>
            </a:pPr>
            <a:r>
              <a:rPr lang="en" sz="1800"/>
              <a:t>Sometimes the limitations our students face are related to school.  Sometimes they have absolutely nothing to do with school but it still affects their learning.  </a:t>
            </a:r>
            <a:endParaRPr sz="18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6bda359cb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6bda359cb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Photo Credit</a:t>
            </a:r>
            <a:r>
              <a:rPr lang="en" sz="1800"/>
              <a:t>: </a:t>
            </a:r>
            <a:r>
              <a:rPr lang="en" sz="1800" u="sng">
                <a:hlinkClick r:id="rId2"/>
              </a:rPr>
              <a:t>https://www.extremetacticaldynamics.com/blog/can-civilians-use-police-flashing-lights-guide/</a:t>
            </a:r>
            <a:r>
              <a:rPr lang="en" sz="1800"/>
              <a:t>“</a:t>
            </a:r>
            <a:r>
              <a:rPr lang="en" sz="1800"/>
              <a:t>your perspectives become your reality”</a:t>
            </a:r>
            <a:endParaRPr sz="1800"/>
          </a:p>
          <a:p>
            <a:pPr indent="0" lvl="0" marL="0" rtl="0" algn="l">
              <a:spcBef>
                <a:spcPts val="1600"/>
              </a:spcBef>
              <a:spcAft>
                <a:spcPts val="0"/>
              </a:spcAft>
              <a:buNone/>
            </a:pPr>
            <a:r>
              <a:rPr lang="en" sz="1800"/>
              <a:t>If left to believe your own perspectives, especially when they are inaccurate, they will become a self-fulfilling </a:t>
            </a:r>
            <a:r>
              <a:rPr lang="en" sz="1800"/>
              <a:t>prophecy</a:t>
            </a:r>
            <a:r>
              <a:rPr lang="en" sz="1800"/>
              <a: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Poll the audience about their background / certification.  Maybe tell Leonard’s story about being pulled over at 17.</a:t>
            </a:r>
            <a:endParaRPr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6bda359cb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6bda359cb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t>Photo Credit</a:t>
            </a:r>
            <a:r>
              <a:rPr lang="en" sz="1800"/>
              <a:t>: </a:t>
            </a:r>
            <a:r>
              <a:rPr lang="en" sz="1800" u="sng">
                <a:hlinkClick r:id="rId2"/>
              </a:rPr>
              <a:t>https://webstockreview.net/explore/cape-clipart-wind/</a:t>
            </a:r>
            <a:endParaRPr sz="1800"/>
          </a:p>
          <a:p>
            <a:pPr indent="0" lvl="0" marL="0" rtl="0" algn="l">
              <a:spcBef>
                <a:spcPts val="1600"/>
              </a:spcBef>
              <a:spcAft>
                <a:spcPts val="0"/>
              </a:spcAft>
              <a:buNone/>
            </a:pPr>
            <a:r>
              <a:t/>
            </a:r>
            <a:endParaRPr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6bda359cb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6bda359cb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u="sng">
                <a:hlinkClick r:id="rId2"/>
              </a:rPr>
              <a:t>https://www.gpstc.org/</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u="sng">
                <a:hlinkClick r:id="rId3"/>
              </a:rPr>
              <a:t>https://www.exploregeorgia.org/ashburn/arts-culture/cultural-trails-tours/crime-and-punishment-museum</a:t>
            </a:r>
            <a:endParaRPr sz="18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6bda359cb0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6bda359cb0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6bda359cb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bda359cb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6d5180fb2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d5180fb2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At lunch, a student noticed a convict bussing tables in the cafeteria and became anxious.  I reminded her that of the 300+ people in the cafeteria, we were the only ones who were not cops and that she had never been nor would she ever be as safe as she was right then.</a:t>
            </a:r>
            <a:endParaRPr sz="18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6bda359cb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bda359cb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t>Photo Credit</a:t>
            </a:r>
            <a:r>
              <a:rPr lang="en" sz="1800"/>
              <a:t>: </a:t>
            </a:r>
            <a:r>
              <a:rPr lang="en" sz="1800" u="sng">
                <a:hlinkClick r:id="rId2"/>
              </a:rPr>
              <a:t>https://www.history.com/topics/1990s/oklahoma-city-bombing</a:t>
            </a:r>
            <a:endParaRPr sz="1800"/>
          </a:p>
          <a:p>
            <a:pPr indent="0" lvl="0" marL="0" rtl="0" algn="l">
              <a:lnSpc>
                <a:spcPct val="115000"/>
              </a:lnSpc>
              <a:spcBef>
                <a:spcPts val="1600"/>
              </a:spcBef>
              <a:spcAft>
                <a:spcPts val="0"/>
              </a:spcAft>
              <a:buClr>
                <a:schemeClr val="dk1"/>
              </a:buClr>
              <a:buSzPts val="1100"/>
              <a:buFont typeface="Arial"/>
              <a:buNone/>
            </a:pPr>
            <a:r>
              <a:rPr lang="en" sz="1800"/>
              <a:t>When I asked the kids what was the first thing they think of when I mention a bombing, their responses were split between the Boston Marathon Bombing and 9/11.  I actually have to explain to them that 9/11 was not a bombing…</a:t>
            </a:r>
            <a:endParaRPr sz="1800"/>
          </a:p>
          <a:p>
            <a:pPr indent="0" lvl="0" marL="0" rtl="0" algn="l">
              <a:lnSpc>
                <a:spcPct val="115000"/>
              </a:lnSpc>
              <a:spcBef>
                <a:spcPts val="1600"/>
              </a:spcBef>
              <a:spcAft>
                <a:spcPts val="0"/>
              </a:spcAft>
              <a:buClr>
                <a:schemeClr val="dk1"/>
              </a:buClr>
              <a:buSzPts val="1100"/>
              <a:buFont typeface="Arial"/>
              <a:buNone/>
            </a:pPr>
            <a:r>
              <a:t/>
            </a:r>
            <a:endParaRPr sz="1800"/>
          </a:p>
          <a:p>
            <a:pPr indent="0" lvl="0" marL="0" rtl="0" algn="l">
              <a:lnSpc>
                <a:spcPct val="115000"/>
              </a:lnSpc>
              <a:spcBef>
                <a:spcPts val="1600"/>
              </a:spcBef>
              <a:spcAft>
                <a:spcPts val="0"/>
              </a:spcAft>
              <a:buClr>
                <a:schemeClr val="dk1"/>
              </a:buClr>
              <a:buSzPts val="1100"/>
              <a:buFont typeface="Arial"/>
              <a:buNone/>
            </a:pPr>
            <a:r>
              <a:rPr lang="en" sz="1800"/>
              <a:t>So we study Timothy McVeigh and Terry Nichols as if we are members of a task force looking for an unsub.  Then I show them the video to Garth Brooks “The Change” </a:t>
            </a:r>
            <a:r>
              <a:rPr lang="en" sz="1800" u="sng">
                <a:hlinkClick r:id="rId3"/>
              </a:rPr>
              <a:t>https://uploadstars.com/video/7H7S3WYRX8M3</a:t>
            </a:r>
            <a:endParaRPr sz="1800"/>
          </a:p>
          <a:p>
            <a:pPr indent="0" lvl="0" marL="0" rtl="0" algn="l">
              <a:spcBef>
                <a:spcPts val="1600"/>
              </a:spcBef>
              <a:spcAft>
                <a:spcPts val="0"/>
              </a:spcAft>
              <a:buNone/>
            </a:pPr>
            <a:r>
              <a:rPr lang="en" sz="1800"/>
              <a:t>I got roofied on my honeymoon in Mexico.</a:t>
            </a:r>
            <a:endParaRPr sz="1800"/>
          </a:p>
          <a:p>
            <a:pPr indent="0" lvl="0" marL="0" rtl="0" algn="l">
              <a:spcBef>
                <a:spcPts val="0"/>
              </a:spcBef>
              <a:spcAft>
                <a:spcPts val="0"/>
              </a:spcAft>
              <a:buNone/>
            </a:pPr>
            <a:r>
              <a:rPr lang="en" sz="1800"/>
              <a:t>Lorie was roofied in Jacksonville.</a:t>
            </a:r>
            <a:endParaRPr sz="1800"/>
          </a:p>
          <a:p>
            <a:pPr indent="0" lvl="0" marL="0" rtl="0" algn="l">
              <a:spcBef>
                <a:spcPts val="0"/>
              </a:spcBef>
              <a:spcAft>
                <a:spcPts val="0"/>
              </a:spcAft>
              <a:buNone/>
            </a:pPr>
            <a:r>
              <a:rPr lang="en" sz="1800"/>
              <a:t>Chris was roofied in New Orleans.</a:t>
            </a:r>
            <a:endParaRPr sz="1800"/>
          </a:p>
          <a:p>
            <a:pPr indent="0" lvl="0" marL="0" rtl="0" algn="l">
              <a:spcBef>
                <a:spcPts val="0"/>
              </a:spcBef>
              <a:spcAft>
                <a:spcPts val="0"/>
              </a:spcAft>
              <a:buNone/>
            </a:pPr>
            <a:r>
              <a:rPr lang="en" sz="1800"/>
              <a:t>Brad never has an open container for fear of being roofied.</a:t>
            </a:r>
            <a:endParaRPr sz="1800"/>
          </a:p>
          <a:p>
            <a:pPr indent="0" lvl="0" marL="0" rtl="0" algn="l">
              <a:spcBef>
                <a:spcPts val="0"/>
              </a:spcBef>
              <a:spcAft>
                <a:spcPts val="0"/>
              </a:spcAft>
              <a:buNone/>
            </a:pPr>
            <a:r>
              <a:rPr lang="en" sz="1800"/>
              <a:t>How to hold your cup in college.</a:t>
            </a:r>
            <a:endParaRPr sz="1800"/>
          </a:p>
          <a:p>
            <a:pPr indent="0" lvl="0" marL="0" rtl="0" algn="l">
              <a:spcBef>
                <a:spcPts val="0"/>
              </a:spcBef>
              <a:spcAft>
                <a:spcPts val="0"/>
              </a:spcAft>
              <a:buNone/>
            </a:pPr>
            <a:r>
              <a:rPr lang="en" sz="1800"/>
              <a:t>My parents checked my car tires and wheel wells in high school for clay.</a:t>
            </a:r>
            <a:endParaRPr sz="1800"/>
          </a:p>
          <a:p>
            <a:pPr indent="0" lvl="0" marL="0" rtl="0" algn="l">
              <a:spcBef>
                <a:spcPts val="0"/>
              </a:spcBef>
              <a:spcAft>
                <a:spcPts val="0"/>
              </a:spcAft>
              <a:buNone/>
            </a:pPr>
            <a:r>
              <a:rPr lang="en" sz="1800"/>
              <a:t>How to behave in a traffic stop.</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Drug Songs (</a:t>
            </a:r>
            <a:r>
              <a:rPr lang="en" sz="1800" u="sng">
                <a:hlinkClick r:id="rId4"/>
              </a:rPr>
              <a:t>https://docs.google.com/presentation/d/1NT6_DmuoYqAhE8bn9rNk_74aTZYgR-H1LPz7mC1-3b4/edit?usp=sharing</a:t>
            </a:r>
            <a:r>
              <a:rPr lang="en" sz="1800"/>
              <a:t>)</a:t>
            </a:r>
            <a:endParaRPr sz="1800"/>
          </a:p>
          <a:p>
            <a:pPr indent="0" lvl="0" marL="0" rtl="0" algn="l">
              <a:spcBef>
                <a:spcPts val="0"/>
              </a:spcBef>
              <a:spcAft>
                <a:spcPts val="0"/>
              </a:spcAft>
              <a:buNone/>
            </a:pPr>
            <a:r>
              <a:rPr lang="en" sz="1800"/>
              <a:t>Oklahoma City Bombing vs. Boston Marathon Bombing</a:t>
            </a:r>
            <a:endParaRPr sz="1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6bda359cb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bda359cb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hlinkClick r:id="rId2"/>
              </a:rPr>
              <a:t>https://www.kissclipart.com/truthfulness-clipart-lie-truth-polygraph-n8bxkq/</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What makes a fear irrational?  Is it irrational to the person who is afraid?</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Ry’mya, “radical” tshirts, first week of school, I asked her to share with her classmates as the year continues</a:t>
            </a:r>
            <a:endParaRPr sz="1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6bda359cb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6bda359cb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t>Photo Credit</a:t>
            </a:r>
            <a:r>
              <a:rPr lang="en" sz="1800"/>
              <a:t>: </a:t>
            </a:r>
            <a:r>
              <a:rPr lang="en" sz="1800" u="sng">
                <a:hlinkClick r:id="rId2"/>
              </a:rPr>
              <a:t>https://www.nicepng.com/maxp/u2r5r5q8y3w7w7t4/</a:t>
            </a:r>
            <a:endParaRPr sz="1800"/>
          </a:p>
          <a:p>
            <a:pPr indent="0" lvl="0" marL="0" rtl="0" algn="l">
              <a:spcBef>
                <a:spcPts val="1600"/>
              </a:spcBef>
              <a:spcAft>
                <a:spcPts val="0"/>
              </a:spcAft>
              <a:buNone/>
            </a:pPr>
            <a:r>
              <a:t/>
            </a:r>
            <a:endParaRPr sz="1800"/>
          </a:p>
          <a:p>
            <a:pPr indent="0" lvl="0" marL="0" rtl="0" algn="l">
              <a:spcBef>
                <a:spcPts val="0"/>
              </a:spcBef>
              <a:spcAft>
                <a:spcPts val="0"/>
              </a:spcAft>
              <a:buNone/>
            </a:pPr>
            <a:r>
              <a:rPr lang="en" sz="1800"/>
              <a:t>Gun Control, only after they have learned all they can learn.</a:t>
            </a:r>
            <a:endParaRPr sz="1800"/>
          </a:p>
          <a:p>
            <a:pPr indent="0" lvl="0" marL="0" rtl="0" algn="l">
              <a:spcBef>
                <a:spcPts val="0"/>
              </a:spcBef>
              <a:spcAft>
                <a:spcPts val="0"/>
              </a:spcAft>
              <a:buNone/>
            </a:pPr>
            <a:r>
              <a:rPr lang="en" sz="1800"/>
              <a:t>Mock testimony on </a:t>
            </a:r>
            <a:r>
              <a:rPr lang="en" sz="1800"/>
              <a:t>credibility</a:t>
            </a:r>
            <a:r>
              <a:rPr lang="en" sz="1800"/>
              <a:t>.</a:t>
            </a:r>
            <a:endParaRPr sz="1800"/>
          </a:p>
          <a:p>
            <a:pPr indent="0" lvl="0" marL="0" rtl="0" algn="l">
              <a:spcBef>
                <a:spcPts val="0"/>
              </a:spcBef>
              <a:spcAft>
                <a:spcPts val="0"/>
              </a:spcAft>
              <a:buNone/>
            </a:pPr>
            <a:r>
              <a:t/>
            </a:r>
            <a:endParaRPr sz="18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6bda359cb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6bda359cb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Hands on work is uniquely relevant because THEY did it.  It has an added importance because it is THEIR shoe print, THEIR fingerprint, THEIR blood stain, instead of some random sample.</a:t>
            </a:r>
            <a:endParaRPr sz="18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6bda359cb0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bda359cb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6d5180fb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6d5180fb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6d52f0bcb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6d52f0bcb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de3cc2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de3cc2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I let them mess up!  I let them start with their desks, too much powder, too much pressure, I let them make mistakes, because that is how they learn.  They also learn just how gross their desks are.</a:t>
            </a:r>
            <a:endParaRPr sz="18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6bda359cb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6bda359cb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The opinion of Scott Peterson changes dramatically through 3 photographs.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Not a single student, in 3 years, male or female, believes OJ is innocent.  They have even asked how he was not convicted.  Enough time has passed that this generation does not know his fame.  However, they have no problem saying “Free Melly”, a convicted murderer who admitted to killing 2 people in a song, leading to his arrest for those two murder.</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George Zimmerman leads to the conversation of important concepts becoming bad laws and listening to different opinions.</a:t>
            </a:r>
            <a:endParaRPr sz="18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6bda359cb0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6bda359cb0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hlinkClick r:id="rId2"/>
              </a:rPr>
              <a:t>https://www.google.com/search?q=scott+peterson&amp;source=lnms&amp;tbm=isch&amp;sa=X&amp;ved=2ahUKEwjm7eiu5pnmAhVxUt8KHdAwDF4Q_AUoAnoECA0QBA&amp;biw=1680&amp;bih=907&amp;safe=active&amp;ssui=on#imgrc=FjMLbUOCC7tUZM:</a:t>
            </a:r>
            <a:endParaRPr sz="18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6bda359cb0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6bda359cb0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solidFill>
                  <a:schemeClr val="hlink"/>
                </a:solidFill>
                <a:hlinkClick r:id="rId2"/>
              </a:rPr>
              <a:t>https://abcnews.go.com/US/amber-frey-remembers-recorded-calls-scott-peterson-shaking/story?id=49763587</a:t>
            </a:r>
            <a:endParaRPr sz="18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6bda359cb0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6bda359cb0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solidFill>
                  <a:schemeClr val="hlink"/>
                </a:solidFill>
                <a:hlinkClick r:id="rId2"/>
              </a:rPr>
              <a:t>https://people.com/crime/laci-peterson-murder-scott-peterson-15-years-missing/</a:t>
            </a:r>
            <a:endParaRPr sz="18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6bda359cb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6bda359cb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dk1"/>
                </a:solidFill>
              </a:rPr>
              <a:t>Photo credit 1: </a:t>
            </a:r>
            <a:r>
              <a:rPr lang="en" sz="1800" u="sng">
                <a:solidFill>
                  <a:schemeClr val="hlink"/>
                </a:solidFill>
                <a:hlinkClick r:id="rId2"/>
              </a:rPr>
              <a:t>https://www.thechairmansbao.com/top-ten-chinese-idioms-2017-chosen-lessons/</a:t>
            </a:r>
            <a:r>
              <a:rPr lang="en"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en" sz="1800">
                <a:solidFill>
                  <a:schemeClr val="dk1"/>
                </a:solidFill>
              </a:rPr>
              <a:t>Photo credit 2: </a:t>
            </a:r>
            <a:r>
              <a:rPr lang="en" sz="1800" u="sng">
                <a:solidFill>
                  <a:schemeClr val="hlink"/>
                </a:solidFill>
                <a:hlinkClick r:id="rId3"/>
              </a:rPr>
              <a:t>https://www.flaticon.com/free-icon/television-microphone-with-stand_78631</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 sz="1800">
                <a:solidFill>
                  <a:schemeClr val="dk1"/>
                </a:solidFill>
              </a:rPr>
              <a:t>While studying DNA, a news article out of Florida highlighted a new bill in the Florida legislature aimed at new DNA testing requirements for old cases.</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en" sz="1800">
                <a:solidFill>
                  <a:schemeClr val="dk1"/>
                </a:solidFill>
              </a:rPr>
              <a:t>FSU Hazing Incident, Kendrick Johnson, Coach Massey</a:t>
            </a:r>
            <a:endParaRPr sz="18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6dc2f499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6dc2f499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solidFill>
                  <a:schemeClr val="hlink"/>
                </a:solidFill>
                <a:hlinkClick r:id="rId2"/>
              </a:rPr>
              <a:t>https://nypost.com/2019/10/30/famed-pathologist-michael-baden-says-jeffrey-epsteins-death-was-homicide/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solidFill>
                  <a:schemeClr val="dk1"/>
                </a:solidFill>
              </a:rPr>
              <a:t>If our students have learned enough about cause of death and manner of death, they should be able to examine the evidence in their case for themselves, aside from the conspiracy theories and the statements made by the authorities.</a:t>
            </a:r>
            <a:endParaRPr sz="1800">
              <a:solidFill>
                <a:schemeClr val="dk1"/>
              </a:solidFill>
            </a:endParaRPr>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 want my students to be able to examine cases in the media and know when they are being told the truth and when they are not being told the truth.</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Jeffrey Epstein had a broken hyoid bone, no lividity in the legs and petechial hemorrhaging, which Dr. Michael Baden said is consistent with homicidal strangulation.  Had he actually hung himself he would have had a broken C2 </a:t>
            </a:r>
            <a:r>
              <a:rPr lang="en" sz="1800"/>
              <a:t>vertebrae</a:t>
            </a:r>
            <a:r>
              <a:rPr lang="en" sz="1800"/>
              <a:t>, and lividity in his legs from hanging in the death position.</a:t>
            </a:r>
            <a:endParaRPr sz="18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6bda359cb0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6bda359cb0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Anna McBride admitted in her plea </a:t>
            </a:r>
            <a:r>
              <a:rPr lang="en" sz="1800"/>
              <a:t>bargain</a:t>
            </a:r>
            <a:r>
              <a:rPr lang="en" sz="1800"/>
              <a:t> to driving 116.8 mph when she struck the back of Levi Knop’s truck, causing him to run off the road and into a tree, breaking his femur and causing him to bleed out.  She was sentenced to 15 years, 3 of which must be served in a state prison, she lost her licence for 15 years, she can have no contact with anyone connected to the case for 15 years, she cannot leave the state of Georgia for 15 years, she has a $10K fine, she must perform 500 hours of community service and 150 of those hours must be telling younger students of the dangers of </a:t>
            </a:r>
            <a:r>
              <a:rPr lang="en" sz="1800"/>
              <a:t>reckless</a:t>
            </a:r>
            <a:r>
              <a:rPr lang="en" sz="1800"/>
              <a:t> driving.</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Photo 1: </a:t>
            </a:r>
            <a:r>
              <a:rPr lang="en" sz="1800" u="sng">
                <a:solidFill>
                  <a:schemeClr val="hlink"/>
                </a:solidFill>
                <a:hlinkClick r:id="rId2"/>
              </a:rPr>
              <a:t>https://www.gofundme.com/f/levi-knop</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Photo 2: </a:t>
            </a:r>
            <a:r>
              <a:rPr lang="en" sz="1800" u="sng">
                <a:solidFill>
                  <a:schemeClr val="hlink"/>
                </a:solidFill>
                <a:hlinkClick r:id="rId3"/>
              </a:rPr>
              <a:t>https://www.timesenterprise.com/news/local_news/new-indictment-issued-for-fatal-wreck-case/article_d1e6b218-a763-593a-88ed-7df4bf74d713.html</a:t>
            </a:r>
            <a:endParaRPr sz="18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6bda359cb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6bda359cb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6bda359cb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6bda359cb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In the 1990’s football / coming of age film “Varsity Blues”, the science teacher has the students say “penis, penis, penis, vagina, vagina, vagina” to get their giggles out before having the Sex Ed talk.  Granted, I don’t actually have them say it, but before we talk about serology, and especially sexual assault, I talk to them about going home, looking in the mirror, saying all the words that make them giggle and getting it out of their system before they come to class.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“You took </a:t>
            </a:r>
            <a:r>
              <a:rPr lang="en" sz="1800"/>
              <a:t>Accutane</a:t>
            </a:r>
            <a:r>
              <a:rPr lang="en" sz="1800"/>
              <a:t> twice, if you drink before you are 21, your liver will turn black and it will fall out of your butthole in the middle of class and everyone will know.”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Regardless of your opinion of the 2nd </a:t>
            </a:r>
            <a:r>
              <a:rPr lang="en" sz="1800"/>
              <a:t>amendment</a:t>
            </a:r>
            <a:r>
              <a:rPr lang="en" sz="1800"/>
              <a:t>, you have a responsibility to know about ballistics.  If you are uncomfortable talking about sexual content, how can you explain a rape kit?  </a:t>
            </a:r>
            <a:r>
              <a:rPr lang="en" sz="1800">
                <a:solidFill>
                  <a:schemeClr val="dk1"/>
                </a:solidFill>
              </a:rPr>
              <a:t>If you demonstrate a bias, even if it is your personal conviction, you are limiting their ability to trust you and therefore learn from you.</a:t>
            </a:r>
            <a:endParaRPr sz="1800">
              <a:solidFill>
                <a:schemeClr val="dk1"/>
              </a:solidFill>
            </a:endParaRPr>
          </a:p>
          <a:p>
            <a:pPr indent="0" lvl="0" marL="0" rtl="0" algn="l">
              <a:spcBef>
                <a:spcPts val="0"/>
              </a:spcBef>
              <a:spcAft>
                <a:spcPts val="0"/>
              </a:spcAft>
              <a:buNone/>
            </a:pPr>
            <a:r>
              <a:t/>
            </a:r>
            <a:endParaRPr sz="1800"/>
          </a:p>
          <a:p>
            <a:pPr indent="0" lvl="0" marL="0" rtl="0" algn="l">
              <a:spcBef>
                <a:spcPts val="0"/>
              </a:spcBef>
              <a:spcAft>
                <a:spcPts val="0"/>
              </a:spcAft>
              <a:buNone/>
            </a:pPr>
            <a:r>
              <a:rPr lang="en" sz="1800"/>
              <a:t>Photo Credit: </a:t>
            </a:r>
            <a:r>
              <a:rPr lang="en" sz="1800" u="sng">
                <a:solidFill>
                  <a:schemeClr val="hlink"/>
                </a:solidFill>
                <a:hlinkClick r:id="rId2"/>
              </a:rPr>
              <a:t>https://www.etonline.com/varsity-blues-tv-series-is-in-the-works-at-quibi-128424</a:t>
            </a:r>
            <a:endParaRPr sz="18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6bda359cb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6bda359cb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Photo credit: </a:t>
            </a:r>
            <a:r>
              <a:rPr lang="en" sz="1800" u="sng">
                <a:solidFill>
                  <a:schemeClr val="hlink"/>
                </a:solidFill>
                <a:hlinkClick r:id="rId2"/>
              </a:rPr>
              <a:t>https://www.clipart.email/clipart/social-relationship-clipart-44044.html</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We have “closed door” moments.  Although I would never say anything to them that I would not say if my principal or superintendent were in the room, they do not necessarily realize that.  Therefore, “closed door” moments give them a feeling of being an insider, something that does not leave the room, an honest moment.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Protect them = Darian’s question about getting pulled over</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While discussing cases, chosen by the students, I had to explain sodomy because it was a conviction they were unfamiliar with and I could not just say “look it up”.</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If you demonstrate a bias, even if it is your personal conviction, you are limiting their ability to trust you and therefore learn from you.</a:t>
            </a:r>
            <a:endParaRPr sz="18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6ecd5b6b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6ecd5b6b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DFE9FB"/>
            </a:gs>
            <a:gs pos="100000">
              <a:srgbClr val="6E9BE7"/>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7.jpg"/><Relationship Id="rId4" Type="http://schemas.openxmlformats.org/officeDocument/2006/relationships/image" Target="../media/image3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jpg"/><Relationship Id="rId4" Type="http://schemas.openxmlformats.org/officeDocument/2006/relationships/image" Target="../media/image28.jpg"/><Relationship Id="rId5"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9.jpg"/><Relationship Id="rId4" Type="http://schemas.openxmlformats.org/officeDocument/2006/relationships/image" Target="../media/image17.jpg"/><Relationship Id="rId5"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4.jpg"/><Relationship Id="rId4" Type="http://schemas.openxmlformats.org/officeDocument/2006/relationships/image" Target="../media/image35.jpg"/><Relationship Id="rId5"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mailto:bhayes@tcjackets.net" TargetMode="Externa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6" y="-1"/>
            <a:ext cx="10708645" cy="5699775"/>
          </a:xfrm>
          <a:prstGeom prst="rect">
            <a:avLst/>
          </a:prstGeom>
          <a:noFill/>
          <a:ln>
            <a:noFill/>
          </a:ln>
        </p:spPr>
      </p:pic>
      <p:sp>
        <p:nvSpPr>
          <p:cNvPr id="55" name="Google Shape;55;p13"/>
          <p:cNvSpPr txBox="1"/>
          <p:nvPr>
            <p:ph type="ctrTitle"/>
          </p:nvPr>
        </p:nvSpPr>
        <p:spPr>
          <a:xfrm>
            <a:off x="-28200" y="202325"/>
            <a:ext cx="9172200" cy="2309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7200">
                <a:solidFill>
                  <a:srgbClr val="FFFFFF"/>
                </a:solidFill>
              </a:rPr>
              <a:t>The Phenomenon of Relevance</a:t>
            </a:r>
            <a:r>
              <a:rPr lang="en" sz="6000"/>
              <a:t> </a:t>
            </a:r>
            <a:endParaRPr sz="6000"/>
          </a:p>
        </p:txBody>
      </p:sp>
      <p:sp>
        <p:nvSpPr>
          <p:cNvPr id="56" name="Google Shape;56;p13"/>
          <p:cNvSpPr txBox="1"/>
          <p:nvPr>
            <p:ph idx="1" type="subTitle"/>
          </p:nvPr>
        </p:nvSpPr>
        <p:spPr>
          <a:xfrm>
            <a:off x="0" y="3045725"/>
            <a:ext cx="9144000" cy="161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4800">
                <a:solidFill>
                  <a:srgbClr val="FFFFFF"/>
                </a:solidFill>
              </a:rPr>
              <a:t>Teaching Forensics with Personal Connection and Reality</a:t>
            </a:r>
            <a:endParaRPr sz="48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1430755" y="0"/>
            <a:ext cx="5818445" cy="5143500"/>
          </a:xfrm>
          <a:prstGeom prst="rect">
            <a:avLst/>
          </a:prstGeom>
          <a:noFill/>
          <a:ln>
            <a:noFill/>
          </a:ln>
        </p:spPr>
      </p:pic>
      <p:sp>
        <p:nvSpPr>
          <p:cNvPr id="62" name="Google Shape;62;p14"/>
          <p:cNvSpPr txBox="1"/>
          <p:nvPr>
            <p:ph type="title"/>
          </p:nvPr>
        </p:nvSpPr>
        <p:spPr>
          <a:xfrm>
            <a:off x="0" y="0"/>
            <a:ext cx="9144000" cy="97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Bethany Hayes</a:t>
            </a:r>
            <a:endParaRPr sz="6000"/>
          </a:p>
        </p:txBody>
      </p:sp>
      <p:sp>
        <p:nvSpPr>
          <p:cNvPr id="63" name="Google Shape;63;p14"/>
          <p:cNvSpPr txBox="1"/>
          <p:nvPr>
            <p:ph idx="1" type="body"/>
          </p:nvPr>
        </p:nvSpPr>
        <p:spPr>
          <a:xfrm>
            <a:off x="0" y="1479300"/>
            <a:ext cx="9144000" cy="21849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Bachelor of Science in Chemistry and a minor in Criminal Justice from Valdosta State University</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Dreamed of a job with the GBI, FDLE or ATF</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Forensics Teacher at Thomas County Central</a:t>
            </a:r>
            <a:endParaRPr sz="300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897261" y="0"/>
            <a:ext cx="7349414"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6"/>
          <p:cNvPicPr preferRelativeResize="0"/>
          <p:nvPr/>
        </p:nvPicPr>
        <p:blipFill>
          <a:blip r:embed="rId3">
            <a:alphaModFix/>
          </a:blip>
          <a:stretch>
            <a:fillRect/>
          </a:stretch>
        </p:blipFill>
        <p:spPr>
          <a:xfrm>
            <a:off x="-22400" y="-94750"/>
            <a:ext cx="9334850" cy="5250850"/>
          </a:xfrm>
          <a:prstGeom prst="rect">
            <a:avLst/>
          </a:prstGeom>
          <a:noFill/>
          <a:ln>
            <a:noFill/>
          </a:ln>
        </p:spPr>
      </p:pic>
      <p:sp>
        <p:nvSpPr>
          <p:cNvPr id="74" name="Google Shape;74;p16"/>
          <p:cNvSpPr txBox="1"/>
          <p:nvPr>
            <p:ph type="title"/>
          </p:nvPr>
        </p:nvSpPr>
        <p:spPr>
          <a:xfrm>
            <a:off x="-11125" y="-94750"/>
            <a:ext cx="9312300" cy="106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solidFill>
                  <a:srgbClr val="FFFFFF"/>
                </a:solidFill>
              </a:rPr>
              <a:t>Bias</a:t>
            </a:r>
            <a:endParaRPr sz="6000" u="sng">
              <a:solidFill>
                <a:srgbClr val="FFFFFF"/>
              </a:solidFill>
            </a:endParaRPr>
          </a:p>
        </p:txBody>
      </p:sp>
      <p:sp>
        <p:nvSpPr>
          <p:cNvPr id="75" name="Google Shape;75;p16"/>
          <p:cNvSpPr txBox="1"/>
          <p:nvPr>
            <p:ph idx="1" type="body"/>
          </p:nvPr>
        </p:nvSpPr>
        <p:spPr>
          <a:xfrm>
            <a:off x="0" y="1745375"/>
            <a:ext cx="9144000" cy="3325200"/>
          </a:xfrm>
          <a:prstGeom prst="rect">
            <a:avLst/>
          </a:prstGeom>
          <a:ln>
            <a:noFill/>
          </a:ln>
        </p:spPr>
        <p:txBody>
          <a:bodyPr anchorCtr="0" anchor="t" bIns="91425" lIns="91425" spcFirstLastPara="1" rIns="91425" wrap="square" tIns="91425">
            <a:noAutofit/>
          </a:bodyPr>
          <a:lstStyle/>
          <a:p>
            <a:pPr indent="-419100" lvl="0" marL="457200" rtl="0" algn="l">
              <a:spcBef>
                <a:spcPts val="0"/>
              </a:spcBef>
              <a:spcAft>
                <a:spcPts val="0"/>
              </a:spcAft>
              <a:buClr>
                <a:srgbClr val="FFFFFF"/>
              </a:buClr>
              <a:buSzPts val="3000"/>
              <a:buChar char="❏"/>
            </a:pPr>
            <a:r>
              <a:rPr lang="en" sz="3000">
                <a:solidFill>
                  <a:srgbClr val="FFFFFF"/>
                </a:solidFill>
              </a:rPr>
              <a:t>What impacts our students?</a:t>
            </a:r>
            <a:endParaRPr sz="3000">
              <a:solidFill>
                <a:srgbClr val="FFFFFF"/>
              </a:solidFill>
            </a:endParaRPr>
          </a:p>
          <a:p>
            <a:pPr indent="-419100" lvl="0" marL="457200" rtl="0" algn="l">
              <a:spcBef>
                <a:spcPts val="0"/>
              </a:spcBef>
              <a:spcAft>
                <a:spcPts val="0"/>
              </a:spcAft>
              <a:buClr>
                <a:srgbClr val="FFFFFF"/>
              </a:buClr>
              <a:buSzPts val="3000"/>
              <a:buChar char="❏"/>
            </a:pPr>
            <a:r>
              <a:rPr lang="en" sz="3000">
                <a:solidFill>
                  <a:srgbClr val="FFFFFF"/>
                </a:solidFill>
              </a:rPr>
              <a:t>What is their perception?</a:t>
            </a:r>
            <a:endParaRPr sz="3000">
              <a:solidFill>
                <a:srgbClr val="FFFFFF"/>
              </a:solidFill>
            </a:endParaRPr>
          </a:p>
          <a:p>
            <a:pPr indent="-419100" lvl="0" marL="457200" rtl="0" algn="l">
              <a:spcBef>
                <a:spcPts val="0"/>
              </a:spcBef>
              <a:spcAft>
                <a:spcPts val="0"/>
              </a:spcAft>
              <a:buClr>
                <a:srgbClr val="FFFFFF"/>
              </a:buClr>
              <a:buSzPts val="3000"/>
              <a:buChar char="❏"/>
            </a:pPr>
            <a:r>
              <a:rPr lang="en" sz="3000">
                <a:solidFill>
                  <a:srgbClr val="FFFFFF"/>
                </a:solidFill>
              </a:rPr>
              <a:t>What is their truth?</a:t>
            </a:r>
            <a:endParaRPr sz="3000">
              <a:solidFill>
                <a:srgbClr val="FFFFFF"/>
              </a:solidFill>
            </a:endParaRPr>
          </a:p>
          <a:p>
            <a:pPr indent="-419100" lvl="0" marL="457200" rtl="0" algn="l">
              <a:spcBef>
                <a:spcPts val="0"/>
              </a:spcBef>
              <a:spcAft>
                <a:spcPts val="0"/>
              </a:spcAft>
              <a:buClr>
                <a:srgbClr val="FFFFFF"/>
              </a:buClr>
              <a:buSzPts val="3000"/>
              <a:buChar char="❏"/>
            </a:pPr>
            <a:r>
              <a:rPr lang="en" sz="3000">
                <a:solidFill>
                  <a:srgbClr val="FFFFFF"/>
                </a:solidFill>
              </a:rPr>
              <a:t>What do our students have to overcome?</a:t>
            </a:r>
            <a:endParaRPr sz="3000">
              <a:solidFill>
                <a:srgbClr val="FFFFFF"/>
              </a:solidFill>
            </a:endParaRPr>
          </a:p>
          <a:p>
            <a:pPr indent="-419100" lvl="0" marL="457200" rtl="0" algn="l">
              <a:spcBef>
                <a:spcPts val="0"/>
              </a:spcBef>
              <a:spcAft>
                <a:spcPts val="0"/>
              </a:spcAft>
              <a:buClr>
                <a:srgbClr val="FFFFFF"/>
              </a:buClr>
              <a:buSzPts val="3000"/>
              <a:buChar char="❏"/>
            </a:pPr>
            <a:r>
              <a:rPr lang="en" sz="3000">
                <a:solidFill>
                  <a:srgbClr val="FFFFFF"/>
                </a:solidFill>
              </a:rPr>
              <a:t>Our own backgrounds and opinions impact our teaching of this course.</a:t>
            </a:r>
            <a:endParaRPr sz="30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 name="Shape 79"/>
        <p:cNvGrpSpPr/>
        <p:nvPr/>
      </p:nvGrpSpPr>
      <p:grpSpPr>
        <a:xfrm>
          <a:off x="0" y="0"/>
          <a:ext cx="0" cy="0"/>
          <a:chOff x="0" y="0"/>
          <a:chExt cx="0" cy="0"/>
        </a:xfrm>
      </p:grpSpPr>
      <p:pic>
        <p:nvPicPr>
          <p:cNvPr id="80" name="Google Shape;80;p17"/>
          <p:cNvPicPr preferRelativeResize="0"/>
          <p:nvPr/>
        </p:nvPicPr>
        <p:blipFill>
          <a:blip r:embed="rId3">
            <a:alphaModFix/>
          </a:blip>
          <a:stretch>
            <a:fillRect/>
          </a:stretch>
        </p:blipFill>
        <p:spPr>
          <a:xfrm>
            <a:off x="4946542" y="0"/>
            <a:ext cx="5035204" cy="5143500"/>
          </a:xfrm>
          <a:prstGeom prst="rect">
            <a:avLst/>
          </a:prstGeom>
          <a:noFill/>
          <a:ln>
            <a:noFill/>
          </a:ln>
        </p:spPr>
      </p:pic>
      <p:sp>
        <p:nvSpPr>
          <p:cNvPr id="81" name="Google Shape;81;p17"/>
          <p:cNvSpPr txBox="1"/>
          <p:nvPr>
            <p:ph type="title"/>
          </p:nvPr>
        </p:nvSpPr>
        <p:spPr>
          <a:xfrm>
            <a:off x="0" y="0"/>
            <a:ext cx="9144000" cy="109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Superhero</a:t>
            </a:r>
            <a:endParaRPr sz="6000" u="sng"/>
          </a:p>
        </p:txBody>
      </p:sp>
      <p:sp>
        <p:nvSpPr>
          <p:cNvPr id="82" name="Google Shape;82;p17"/>
          <p:cNvSpPr txBox="1"/>
          <p:nvPr>
            <p:ph idx="1" type="body"/>
          </p:nvPr>
        </p:nvSpPr>
        <p:spPr>
          <a:xfrm>
            <a:off x="0" y="1099800"/>
            <a:ext cx="8520600" cy="38841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How do we help them overcome it?</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Do we have a responsibility to                     help them overcome it?</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What good does it do to                             teach them the science if                               we do not help them overcome their misconceptions?</a:t>
            </a:r>
            <a:endParaRPr sz="30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0" y="0"/>
            <a:ext cx="9144000" cy="107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Field Trips / Speakers</a:t>
            </a:r>
            <a:endParaRPr sz="6000" u="sng"/>
          </a:p>
        </p:txBody>
      </p:sp>
      <p:sp>
        <p:nvSpPr>
          <p:cNvPr id="88" name="Google Shape;88;p18"/>
          <p:cNvSpPr txBox="1"/>
          <p:nvPr>
            <p:ph idx="2" type="body"/>
          </p:nvPr>
        </p:nvSpPr>
        <p:spPr>
          <a:xfrm>
            <a:off x="4451400" y="1193925"/>
            <a:ext cx="46926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GPSTC</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Georgia Crime and Punishment Museum</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Local EMTs, Fire Chiefs, </a:t>
            </a:r>
            <a:r>
              <a:rPr lang="en" sz="3000">
                <a:solidFill>
                  <a:srgbClr val="000000"/>
                </a:solidFill>
              </a:rPr>
              <a:t>Coroner</a:t>
            </a:r>
            <a:r>
              <a:rPr lang="en" sz="3000">
                <a:solidFill>
                  <a:srgbClr val="000000"/>
                </a:solidFill>
              </a:rPr>
              <a:t>, SRO, Police or Sheriff’s Office</a:t>
            </a:r>
            <a:endParaRPr sz="3000">
              <a:solidFill>
                <a:srgbClr val="000000"/>
              </a:solidFill>
            </a:endParaRPr>
          </a:p>
        </p:txBody>
      </p:sp>
      <p:pic>
        <p:nvPicPr>
          <p:cNvPr id="89" name="Google Shape;89;p18"/>
          <p:cNvPicPr preferRelativeResize="0"/>
          <p:nvPr/>
        </p:nvPicPr>
        <p:blipFill>
          <a:blip r:embed="rId3">
            <a:alphaModFix/>
          </a:blip>
          <a:stretch>
            <a:fillRect/>
          </a:stretch>
        </p:blipFill>
        <p:spPr>
          <a:xfrm>
            <a:off x="161950" y="1193925"/>
            <a:ext cx="4108377" cy="35155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9"/>
          <p:cNvPicPr preferRelativeResize="0"/>
          <p:nvPr/>
        </p:nvPicPr>
        <p:blipFill>
          <a:blip r:embed="rId3">
            <a:alphaModFix/>
          </a:blip>
          <a:stretch>
            <a:fillRect/>
          </a:stretch>
        </p:blipFill>
        <p:spPr>
          <a:xfrm>
            <a:off x="-718725" y="-1924475"/>
            <a:ext cx="10399549" cy="77996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0"/>
          <p:cNvPicPr preferRelativeResize="0"/>
          <p:nvPr/>
        </p:nvPicPr>
        <p:blipFill>
          <a:blip r:embed="rId3">
            <a:alphaModFix/>
          </a:blip>
          <a:stretch>
            <a:fillRect/>
          </a:stretch>
        </p:blipFill>
        <p:spPr>
          <a:xfrm>
            <a:off x="27713" y="-1309250"/>
            <a:ext cx="9088573" cy="68164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21"/>
          <p:cNvPicPr preferRelativeResize="0"/>
          <p:nvPr/>
        </p:nvPicPr>
        <p:blipFill>
          <a:blip r:embed="rId3">
            <a:alphaModFix/>
          </a:blip>
          <a:stretch>
            <a:fillRect/>
          </a:stretch>
        </p:blipFill>
        <p:spPr>
          <a:xfrm>
            <a:off x="-63050" y="-395750"/>
            <a:ext cx="9270077" cy="69525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22"/>
          <p:cNvPicPr preferRelativeResize="0"/>
          <p:nvPr/>
        </p:nvPicPr>
        <p:blipFill>
          <a:blip r:embed="rId3">
            <a:alphaModFix/>
          </a:blip>
          <a:stretch>
            <a:fillRect/>
          </a:stretch>
        </p:blipFill>
        <p:spPr>
          <a:xfrm>
            <a:off x="1379435" y="1003800"/>
            <a:ext cx="6385140" cy="4139699"/>
          </a:xfrm>
          <a:prstGeom prst="rect">
            <a:avLst/>
          </a:prstGeom>
          <a:noFill/>
          <a:ln>
            <a:noFill/>
          </a:ln>
        </p:spPr>
      </p:pic>
      <p:sp>
        <p:nvSpPr>
          <p:cNvPr id="110" name="Google Shape;110;p22"/>
          <p:cNvSpPr txBox="1"/>
          <p:nvPr>
            <p:ph type="title"/>
          </p:nvPr>
        </p:nvSpPr>
        <p:spPr>
          <a:xfrm>
            <a:off x="0" y="0"/>
            <a:ext cx="9144000" cy="100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Real Examples</a:t>
            </a:r>
            <a:endParaRPr sz="6000" u="sng"/>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0" y="0"/>
            <a:ext cx="9144000" cy="94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Truth</a:t>
            </a:r>
            <a:endParaRPr sz="6000" u="sng"/>
          </a:p>
        </p:txBody>
      </p:sp>
      <p:sp>
        <p:nvSpPr>
          <p:cNvPr id="116" name="Google Shape;116;p23"/>
          <p:cNvSpPr txBox="1"/>
          <p:nvPr>
            <p:ph idx="1" type="body"/>
          </p:nvPr>
        </p:nvSpPr>
        <p:spPr>
          <a:xfrm>
            <a:off x="0" y="943800"/>
            <a:ext cx="9144000" cy="21192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The importance of respecting a different opinion</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Their fears are not irrational to them</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You may have to ask them to share and encourage them to educate their classmates</a:t>
            </a:r>
            <a:endParaRPr sz="3000">
              <a:solidFill>
                <a:srgbClr val="000000"/>
              </a:solidFill>
            </a:endParaRPr>
          </a:p>
        </p:txBody>
      </p:sp>
      <p:pic>
        <p:nvPicPr>
          <p:cNvPr id="117" name="Google Shape;117;p23"/>
          <p:cNvPicPr preferRelativeResize="0"/>
          <p:nvPr/>
        </p:nvPicPr>
        <p:blipFill>
          <a:blip r:embed="rId3">
            <a:alphaModFix/>
          </a:blip>
          <a:stretch>
            <a:fillRect/>
          </a:stretch>
        </p:blipFill>
        <p:spPr>
          <a:xfrm>
            <a:off x="2670125" y="3063000"/>
            <a:ext cx="3803774" cy="2488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0" y="0"/>
            <a:ext cx="9144000" cy="91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solidFill>
                  <a:srgbClr val="000000"/>
                </a:solidFill>
              </a:rPr>
              <a:t>Debates and Discussions</a:t>
            </a:r>
            <a:endParaRPr sz="6000" u="sng">
              <a:solidFill>
                <a:srgbClr val="000000"/>
              </a:solidFill>
            </a:endParaRPr>
          </a:p>
        </p:txBody>
      </p:sp>
      <p:pic>
        <p:nvPicPr>
          <p:cNvPr id="123" name="Google Shape;123;p24"/>
          <p:cNvPicPr preferRelativeResize="0"/>
          <p:nvPr/>
        </p:nvPicPr>
        <p:blipFill>
          <a:blip r:embed="rId3">
            <a:alphaModFix/>
          </a:blip>
          <a:stretch>
            <a:fillRect/>
          </a:stretch>
        </p:blipFill>
        <p:spPr>
          <a:xfrm>
            <a:off x="0" y="1658495"/>
            <a:ext cx="9144002" cy="29521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5"/>
          <p:cNvSpPr txBox="1"/>
          <p:nvPr>
            <p:ph type="title"/>
          </p:nvPr>
        </p:nvSpPr>
        <p:spPr>
          <a:xfrm>
            <a:off x="2680050" y="0"/>
            <a:ext cx="3783900" cy="97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Hands On</a:t>
            </a:r>
            <a:endParaRPr sz="6000" u="sng"/>
          </a:p>
        </p:txBody>
      </p:sp>
      <p:sp>
        <p:nvSpPr>
          <p:cNvPr id="129" name="Google Shape;129;p25"/>
          <p:cNvSpPr txBox="1"/>
          <p:nvPr>
            <p:ph idx="1" type="body"/>
          </p:nvPr>
        </p:nvSpPr>
        <p:spPr>
          <a:xfrm>
            <a:off x="95813" y="914425"/>
            <a:ext cx="3229800" cy="54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solidFill>
                  <a:srgbClr val="000000"/>
                </a:solidFill>
              </a:rPr>
              <a:t>Pennies in a Field</a:t>
            </a:r>
            <a:endParaRPr sz="3000">
              <a:solidFill>
                <a:srgbClr val="000000"/>
              </a:solidFill>
            </a:endParaRPr>
          </a:p>
        </p:txBody>
      </p:sp>
      <p:sp>
        <p:nvSpPr>
          <p:cNvPr id="130" name="Google Shape;130;p25"/>
          <p:cNvSpPr txBox="1"/>
          <p:nvPr>
            <p:ph idx="2" type="body"/>
          </p:nvPr>
        </p:nvSpPr>
        <p:spPr>
          <a:xfrm>
            <a:off x="5560663" y="884125"/>
            <a:ext cx="1861200" cy="60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solidFill>
                  <a:srgbClr val="000000"/>
                </a:solidFill>
              </a:rPr>
              <a:t>Castings</a:t>
            </a:r>
            <a:endParaRPr sz="3000">
              <a:solidFill>
                <a:srgbClr val="000000"/>
              </a:solidFill>
            </a:endParaRPr>
          </a:p>
        </p:txBody>
      </p:sp>
      <p:pic>
        <p:nvPicPr>
          <p:cNvPr id="131" name="Google Shape;131;p25"/>
          <p:cNvPicPr preferRelativeResize="0"/>
          <p:nvPr/>
        </p:nvPicPr>
        <p:blipFill>
          <a:blip r:embed="rId3">
            <a:alphaModFix/>
          </a:blip>
          <a:stretch>
            <a:fillRect/>
          </a:stretch>
        </p:blipFill>
        <p:spPr>
          <a:xfrm>
            <a:off x="165601" y="1454725"/>
            <a:ext cx="3090225" cy="4155223"/>
          </a:xfrm>
          <a:prstGeom prst="rect">
            <a:avLst/>
          </a:prstGeom>
          <a:noFill/>
          <a:ln>
            <a:noFill/>
          </a:ln>
        </p:spPr>
      </p:pic>
      <p:pic>
        <p:nvPicPr>
          <p:cNvPr id="132" name="Google Shape;132;p25"/>
          <p:cNvPicPr preferRelativeResize="0"/>
          <p:nvPr/>
        </p:nvPicPr>
        <p:blipFill>
          <a:blip r:embed="rId4">
            <a:alphaModFix/>
          </a:blip>
          <a:stretch>
            <a:fillRect/>
          </a:stretch>
        </p:blipFill>
        <p:spPr>
          <a:xfrm>
            <a:off x="3899325" y="1454725"/>
            <a:ext cx="5183877" cy="3887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6"/>
          <p:cNvPicPr preferRelativeResize="0"/>
          <p:nvPr/>
        </p:nvPicPr>
        <p:blipFill>
          <a:blip r:embed="rId3">
            <a:alphaModFix/>
          </a:blip>
          <a:stretch>
            <a:fillRect/>
          </a:stretch>
        </p:blipFill>
        <p:spPr>
          <a:xfrm>
            <a:off x="-128150" y="-1472050"/>
            <a:ext cx="10783452" cy="8087601"/>
          </a:xfrm>
          <a:prstGeom prst="rect">
            <a:avLst/>
          </a:prstGeom>
          <a:noFill/>
          <a:ln>
            <a:noFill/>
          </a:ln>
        </p:spPr>
      </p:pic>
      <p:sp>
        <p:nvSpPr>
          <p:cNvPr id="138" name="Google Shape;138;p26"/>
          <p:cNvSpPr txBox="1"/>
          <p:nvPr/>
        </p:nvSpPr>
        <p:spPr>
          <a:xfrm>
            <a:off x="1593300" y="4139050"/>
            <a:ext cx="5957400" cy="112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rgbClr val="FFFFFF"/>
                </a:solidFill>
              </a:rPr>
              <a:t>moooooooooooo</a:t>
            </a:r>
            <a:endParaRPr sz="60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27"/>
          <p:cNvPicPr preferRelativeResize="0"/>
          <p:nvPr/>
        </p:nvPicPr>
        <p:blipFill>
          <a:blip r:embed="rId3">
            <a:alphaModFix/>
          </a:blip>
          <a:stretch>
            <a:fillRect/>
          </a:stretch>
        </p:blipFill>
        <p:spPr>
          <a:xfrm>
            <a:off x="152400" y="776238"/>
            <a:ext cx="2671500" cy="4240773"/>
          </a:xfrm>
          <a:prstGeom prst="rect">
            <a:avLst/>
          </a:prstGeom>
          <a:noFill/>
          <a:ln>
            <a:noFill/>
          </a:ln>
        </p:spPr>
      </p:pic>
      <p:pic>
        <p:nvPicPr>
          <p:cNvPr id="144" name="Google Shape;144;p27"/>
          <p:cNvPicPr preferRelativeResize="0"/>
          <p:nvPr/>
        </p:nvPicPr>
        <p:blipFill>
          <a:blip r:embed="rId4">
            <a:alphaModFix/>
          </a:blip>
          <a:stretch>
            <a:fillRect/>
          </a:stretch>
        </p:blipFill>
        <p:spPr>
          <a:xfrm>
            <a:off x="2981675" y="776200"/>
            <a:ext cx="2671523" cy="4240850"/>
          </a:xfrm>
          <a:prstGeom prst="rect">
            <a:avLst/>
          </a:prstGeom>
          <a:noFill/>
          <a:ln>
            <a:noFill/>
          </a:ln>
        </p:spPr>
      </p:pic>
      <p:pic>
        <p:nvPicPr>
          <p:cNvPr id="145" name="Google Shape;145;p27"/>
          <p:cNvPicPr preferRelativeResize="0"/>
          <p:nvPr/>
        </p:nvPicPr>
        <p:blipFill>
          <a:blip r:embed="rId5">
            <a:alphaModFix/>
          </a:blip>
          <a:stretch>
            <a:fillRect/>
          </a:stretch>
        </p:blipFill>
        <p:spPr>
          <a:xfrm>
            <a:off x="5810975" y="776150"/>
            <a:ext cx="3180626" cy="4240850"/>
          </a:xfrm>
          <a:prstGeom prst="rect">
            <a:avLst/>
          </a:prstGeom>
          <a:noFill/>
          <a:ln>
            <a:noFill/>
          </a:ln>
        </p:spPr>
      </p:pic>
      <p:sp>
        <p:nvSpPr>
          <p:cNvPr id="146" name="Google Shape;146;p27"/>
          <p:cNvSpPr txBox="1"/>
          <p:nvPr>
            <p:ph idx="1" type="body"/>
          </p:nvPr>
        </p:nvSpPr>
        <p:spPr>
          <a:xfrm>
            <a:off x="0" y="0"/>
            <a:ext cx="9144000" cy="522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solidFill>
                  <a:srgbClr val="000000"/>
                </a:solidFill>
              </a:rPr>
              <a:t>Arterial Spray		 The Void		  Medium Velocity</a:t>
            </a:r>
            <a:endParaRPr sz="30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8"/>
          <p:cNvPicPr preferRelativeResize="0"/>
          <p:nvPr/>
        </p:nvPicPr>
        <p:blipFill>
          <a:blip r:embed="rId3">
            <a:alphaModFix/>
          </a:blip>
          <a:stretch>
            <a:fillRect/>
          </a:stretch>
        </p:blipFill>
        <p:spPr>
          <a:xfrm>
            <a:off x="113725" y="1082850"/>
            <a:ext cx="2851500" cy="3801994"/>
          </a:xfrm>
          <a:prstGeom prst="rect">
            <a:avLst/>
          </a:prstGeom>
          <a:noFill/>
          <a:ln>
            <a:noFill/>
          </a:ln>
        </p:spPr>
      </p:pic>
      <p:pic>
        <p:nvPicPr>
          <p:cNvPr id="152" name="Google Shape;152;p28"/>
          <p:cNvPicPr preferRelativeResize="0"/>
          <p:nvPr/>
        </p:nvPicPr>
        <p:blipFill>
          <a:blip r:embed="rId4">
            <a:alphaModFix/>
          </a:blip>
          <a:stretch>
            <a:fillRect/>
          </a:stretch>
        </p:blipFill>
        <p:spPr>
          <a:xfrm>
            <a:off x="3125537" y="1082838"/>
            <a:ext cx="2892925" cy="3857234"/>
          </a:xfrm>
          <a:prstGeom prst="rect">
            <a:avLst/>
          </a:prstGeom>
          <a:noFill/>
          <a:ln>
            <a:noFill/>
          </a:ln>
        </p:spPr>
      </p:pic>
      <p:pic>
        <p:nvPicPr>
          <p:cNvPr id="153" name="Google Shape;153;p28"/>
          <p:cNvPicPr preferRelativeResize="0"/>
          <p:nvPr/>
        </p:nvPicPr>
        <p:blipFill>
          <a:blip r:embed="rId5">
            <a:alphaModFix/>
          </a:blip>
          <a:stretch>
            <a:fillRect/>
          </a:stretch>
        </p:blipFill>
        <p:spPr>
          <a:xfrm>
            <a:off x="6178775" y="1110450"/>
            <a:ext cx="2851500" cy="3802010"/>
          </a:xfrm>
          <a:prstGeom prst="rect">
            <a:avLst/>
          </a:prstGeom>
          <a:noFill/>
          <a:ln>
            <a:noFill/>
          </a:ln>
        </p:spPr>
      </p:pic>
      <p:sp>
        <p:nvSpPr>
          <p:cNvPr id="154" name="Google Shape;154;p28"/>
          <p:cNvSpPr txBox="1"/>
          <p:nvPr>
            <p:ph idx="1" type="body"/>
          </p:nvPr>
        </p:nvSpPr>
        <p:spPr>
          <a:xfrm>
            <a:off x="-150" y="0"/>
            <a:ext cx="9144000" cy="94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3000">
                <a:solidFill>
                  <a:srgbClr val="000000"/>
                </a:solidFill>
              </a:rPr>
              <a:t>Passive						Cast Off			Blood Alcohol </a:t>
            </a:r>
            <a:endParaRPr sz="3000">
              <a:solidFill>
                <a:srgbClr val="000000"/>
              </a:solidFill>
            </a:endParaRPr>
          </a:p>
          <a:p>
            <a:pPr indent="0" lvl="0" marL="0" rtl="0" algn="l">
              <a:lnSpc>
                <a:spcPct val="100000"/>
              </a:lnSpc>
              <a:spcBef>
                <a:spcPts val="0"/>
              </a:spcBef>
              <a:spcAft>
                <a:spcPts val="0"/>
              </a:spcAft>
              <a:buNone/>
            </a:pPr>
            <a:r>
              <a:rPr lang="en" sz="3000">
                <a:solidFill>
                  <a:srgbClr val="000000"/>
                </a:solidFill>
              </a:rPr>
              <a:t>Transfer												Content</a:t>
            </a:r>
            <a:endParaRPr sz="3000">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9"/>
          <p:cNvPicPr preferRelativeResize="0"/>
          <p:nvPr/>
        </p:nvPicPr>
        <p:blipFill>
          <a:blip r:embed="rId3">
            <a:alphaModFix/>
          </a:blip>
          <a:stretch>
            <a:fillRect/>
          </a:stretch>
        </p:blipFill>
        <p:spPr>
          <a:xfrm>
            <a:off x="4947125" y="152400"/>
            <a:ext cx="4117827" cy="3088374"/>
          </a:xfrm>
          <a:prstGeom prst="rect">
            <a:avLst/>
          </a:prstGeom>
          <a:noFill/>
          <a:ln>
            <a:noFill/>
          </a:ln>
        </p:spPr>
      </p:pic>
      <p:pic>
        <p:nvPicPr>
          <p:cNvPr id="160" name="Google Shape;160;p29"/>
          <p:cNvPicPr preferRelativeResize="0"/>
          <p:nvPr/>
        </p:nvPicPr>
        <p:blipFill>
          <a:blip r:embed="rId4">
            <a:alphaModFix/>
          </a:blip>
          <a:stretch>
            <a:fillRect/>
          </a:stretch>
        </p:blipFill>
        <p:spPr>
          <a:xfrm>
            <a:off x="152400" y="152400"/>
            <a:ext cx="3529277" cy="3952174"/>
          </a:xfrm>
          <a:prstGeom prst="rect">
            <a:avLst/>
          </a:prstGeom>
          <a:noFill/>
          <a:ln>
            <a:noFill/>
          </a:ln>
        </p:spPr>
      </p:pic>
      <p:pic>
        <p:nvPicPr>
          <p:cNvPr id="161" name="Google Shape;161;p29"/>
          <p:cNvPicPr preferRelativeResize="0"/>
          <p:nvPr/>
        </p:nvPicPr>
        <p:blipFill>
          <a:blip r:embed="rId5">
            <a:alphaModFix/>
          </a:blip>
          <a:stretch>
            <a:fillRect/>
          </a:stretch>
        </p:blipFill>
        <p:spPr>
          <a:xfrm>
            <a:off x="2506000" y="1462475"/>
            <a:ext cx="3449626" cy="2907575"/>
          </a:xfrm>
          <a:prstGeom prst="rect">
            <a:avLst/>
          </a:prstGeom>
          <a:noFill/>
          <a:ln>
            <a:noFill/>
          </a:ln>
        </p:spPr>
      </p:pic>
      <p:sp>
        <p:nvSpPr>
          <p:cNvPr id="162" name="Google Shape;162;p29"/>
          <p:cNvSpPr txBox="1"/>
          <p:nvPr>
            <p:ph idx="1" type="body"/>
          </p:nvPr>
        </p:nvSpPr>
        <p:spPr>
          <a:xfrm>
            <a:off x="0" y="4509600"/>
            <a:ext cx="9144000" cy="633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3000">
                <a:solidFill>
                  <a:srgbClr val="000000"/>
                </a:solidFill>
              </a:rPr>
              <a:t>Fingerprinting</a:t>
            </a:r>
            <a:endParaRPr sz="3000">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0"/>
          <p:cNvSpPr txBox="1"/>
          <p:nvPr>
            <p:ph type="title"/>
          </p:nvPr>
        </p:nvSpPr>
        <p:spPr>
          <a:xfrm>
            <a:off x="0" y="0"/>
            <a:ext cx="9144000" cy="97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solidFill>
                  <a:srgbClr val="000000"/>
                </a:solidFill>
              </a:rPr>
              <a:t>Case Studies</a:t>
            </a:r>
            <a:endParaRPr sz="6000" u="sng">
              <a:solidFill>
                <a:srgbClr val="000000"/>
              </a:solidFill>
            </a:endParaRPr>
          </a:p>
        </p:txBody>
      </p:sp>
      <p:sp>
        <p:nvSpPr>
          <p:cNvPr id="168" name="Google Shape;168;p30"/>
          <p:cNvSpPr txBox="1"/>
          <p:nvPr>
            <p:ph idx="1" type="body"/>
          </p:nvPr>
        </p:nvSpPr>
        <p:spPr>
          <a:xfrm>
            <a:off x="0" y="922050"/>
            <a:ext cx="9144000" cy="42213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It is not enough to just read about a case.</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Why is it </a:t>
            </a:r>
            <a:r>
              <a:rPr lang="en" sz="3000">
                <a:solidFill>
                  <a:srgbClr val="000000"/>
                </a:solidFill>
              </a:rPr>
              <a:t>relevant</a:t>
            </a:r>
            <a:r>
              <a:rPr lang="en" sz="3000">
                <a:solidFill>
                  <a:srgbClr val="000000"/>
                </a:solidFill>
              </a:rPr>
              <a:t> to the students / content?</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Scott Peterson = first impressions.</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OJ Simpson = media bias.</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George Zimmerman = perspective and bad laws.</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Swamp Murders = it can happen here, too.</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Journal</a:t>
            </a:r>
            <a:endParaRPr sz="30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31"/>
          <p:cNvPicPr preferRelativeResize="0"/>
          <p:nvPr/>
        </p:nvPicPr>
        <p:blipFill>
          <a:blip r:embed="rId3">
            <a:alphaModFix/>
          </a:blip>
          <a:stretch>
            <a:fillRect/>
          </a:stretch>
        </p:blipFill>
        <p:spPr>
          <a:xfrm>
            <a:off x="1717313" y="152400"/>
            <a:ext cx="5709380" cy="4838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32"/>
          <p:cNvPicPr preferRelativeResize="0"/>
          <p:nvPr/>
        </p:nvPicPr>
        <p:blipFill>
          <a:blip r:embed="rId3">
            <a:alphaModFix/>
          </a:blip>
          <a:stretch>
            <a:fillRect/>
          </a:stretch>
        </p:blipFill>
        <p:spPr>
          <a:xfrm>
            <a:off x="1346200" y="152400"/>
            <a:ext cx="6451601" cy="48387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33"/>
          <p:cNvPicPr preferRelativeResize="0"/>
          <p:nvPr/>
        </p:nvPicPr>
        <p:blipFill>
          <a:blip r:embed="rId3">
            <a:alphaModFix/>
          </a:blip>
          <a:stretch>
            <a:fillRect/>
          </a:stretch>
        </p:blipFill>
        <p:spPr>
          <a:xfrm>
            <a:off x="2354738" y="152400"/>
            <a:ext cx="4434513" cy="4838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4"/>
          <p:cNvSpPr txBox="1"/>
          <p:nvPr>
            <p:ph type="title"/>
          </p:nvPr>
        </p:nvSpPr>
        <p:spPr>
          <a:xfrm>
            <a:off x="0" y="0"/>
            <a:ext cx="9144000" cy="101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Current Events</a:t>
            </a:r>
            <a:endParaRPr sz="6000" u="sng"/>
          </a:p>
        </p:txBody>
      </p:sp>
      <p:sp>
        <p:nvSpPr>
          <p:cNvPr id="189" name="Google Shape;189;p34"/>
          <p:cNvSpPr txBox="1"/>
          <p:nvPr>
            <p:ph idx="1" type="body"/>
          </p:nvPr>
        </p:nvSpPr>
        <p:spPr>
          <a:xfrm>
            <a:off x="324850" y="1533725"/>
            <a:ext cx="39999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My Source</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WALB</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WCTV</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WTXL</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Times Enterprise</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FoxNews</a:t>
            </a:r>
            <a:endParaRPr sz="3000">
              <a:solidFill>
                <a:srgbClr val="000000"/>
              </a:solidFill>
            </a:endParaRPr>
          </a:p>
        </p:txBody>
      </p:sp>
      <p:sp>
        <p:nvSpPr>
          <p:cNvPr id="190" name="Google Shape;190;p34"/>
          <p:cNvSpPr txBox="1"/>
          <p:nvPr>
            <p:ph idx="2" type="body"/>
          </p:nvPr>
        </p:nvSpPr>
        <p:spPr>
          <a:xfrm>
            <a:off x="4448525" y="1533725"/>
            <a:ext cx="4454100" cy="34164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Our Cases</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FSU Hazing Death</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Local Drug Cases</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Kendrick Johnson</a:t>
            </a:r>
            <a:endParaRPr sz="3000">
              <a:solidFill>
                <a:srgbClr val="000000"/>
              </a:solidFill>
            </a:endParaRPr>
          </a:p>
          <a:p>
            <a:pPr indent="-419100" lvl="1" marL="914400" rtl="0" algn="l">
              <a:spcBef>
                <a:spcPts val="0"/>
              </a:spcBef>
              <a:spcAft>
                <a:spcPts val="0"/>
              </a:spcAft>
              <a:buClr>
                <a:srgbClr val="000000"/>
              </a:buClr>
              <a:buSzPts val="3000"/>
              <a:buChar char="❏"/>
            </a:pPr>
            <a:r>
              <a:rPr lang="en" sz="3000">
                <a:solidFill>
                  <a:srgbClr val="000000"/>
                </a:solidFill>
              </a:rPr>
              <a:t>What the kids find...</a:t>
            </a:r>
            <a:endParaRPr sz="3000">
              <a:solidFill>
                <a:srgbClr val="000000"/>
              </a:solidFill>
            </a:endParaRPr>
          </a:p>
        </p:txBody>
      </p:sp>
      <p:pic>
        <p:nvPicPr>
          <p:cNvPr id="191" name="Google Shape;191;p34"/>
          <p:cNvPicPr preferRelativeResize="0"/>
          <p:nvPr/>
        </p:nvPicPr>
        <p:blipFill>
          <a:blip r:embed="rId3">
            <a:alphaModFix/>
          </a:blip>
          <a:stretch>
            <a:fillRect/>
          </a:stretch>
        </p:blipFill>
        <p:spPr>
          <a:xfrm>
            <a:off x="0" y="0"/>
            <a:ext cx="1968750" cy="1310150"/>
          </a:xfrm>
          <a:prstGeom prst="rect">
            <a:avLst/>
          </a:prstGeom>
          <a:noFill/>
          <a:ln>
            <a:noFill/>
          </a:ln>
        </p:spPr>
      </p:pic>
      <p:pic>
        <p:nvPicPr>
          <p:cNvPr id="192" name="Google Shape;192;p34"/>
          <p:cNvPicPr preferRelativeResize="0"/>
          <p:nvPr/>
        </p:nvPicPr>
        <p:blipFill>
          <a:blip r:embed="rId4">
            <a:alphaModFix/>
          </a:blip>
          <a:stretch>
            <a:fillRect/>
          </a:stretch>
        </p:blipFill>
        <p:spPr>
          <a:xfrm>
            <a:off x="7214726" y="0"/>
            <a:ext cx="1929275" cy="1417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5"/>
          <p:cNvSpPr txBox="1"/>
          <p:nvPr>
            <p:ph type="title"/>
          </p:nvPr>
        </p:nvSpPr>
        <p:spPr>
          <a:xfrm>
            <a:off x="0" y="0"/>
            <a:ext cx="9144000" cy="101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Jeffrey Epstein</a:t>
            </a:r>
            <a:endParaRPr sz="6000" u="sng"/>
          </a:p>
        </p:txBody>
      </p:sp>
      <p:pic>
        <p:nvPicPr>
          <p:cNvPr id="198" name="Google Shape;198;p35"/>
          <p:cNvPicPr preferRelativeResize="0"/>
          <p:nvPr/>
        </p:nvPicPr>
        <p:blipFill>
          <a:blip r:embed="rId3">
            <a:alphaModFix/>
          </a:blip>
          <a:stretch>
            <a:fillRect/>
          </a:stretch>
        </p:blipFill>
        <p:spPr>
          <a:xfrm>
            <a:off x="4145350" y="1222075"/>
            <a:ext cx="4998650" cy="3331600"/>
          </a:xfrm>
          <a:prstGeom prst="rect">
            <a:avLst/>
          </a:prstGeom>
          <a:noFill/>
          <a:ln>
            <a:noFill/>
          </a:ln>
        </p:spPr>
      </p:pic>
      <p:sp>
        <p:nvSpPr>
          <p:cNvPr id="199" name="Google Shape;199;p35"/>
          <p:cNvSpPr txBox="1"/>
          <p:nvPr/>
        </p:nvSpPr>
        <p:spPr>
          <a:xfrm>
            <a:off x="0" y="1222075"/>
            <a:ext cx="4269600" cy="37536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SzPts val="3000"/>
              <a:buChar char="❏"/>
            </a:pPr>
            <a:r>
              <a:rPr lang="en" sz="3000"/>
              <a:t>Suicide or Homicide?</a:t>
            </a:r>
            <a:endParaRPr sz="3000"/>
          </a:p>
          <a:p>
            <a:pPr indent="-419100" lvl="0" marL="457200" rtl="0" algn="l">
              <a:spcBef>
                <a:spcPts val="0"/>
              </a:spcBef>
              <a:spcAft>
                <a:spcPts val="0"/>
              </a:spcAft>
              <a:buSzPts val="3000"/>
              <a:buChar char="❏"/>
            </a:pPr>
            <a:r>
              <a:rPr lang="en" sz="3000"/>
              <a:t>Presence</a:t>
            </a:r>
            <a:r>
              <a:rPr lang="en" sz="3000"/>
              <a:t> of </a:t>
            </a:r>
            <a:r>
              <a:rPr lang="en" sz="3000"/>
              <a:t>petechial</a:t>
            </a:r>
            <a:r>
              <a:rPr lang="en" sz="3000"/>
              <a:t> </a:t>
            </a:r>
            <a:r>
              <a:rPr lang="en" sz="3000"/>
              <a:t>hemorrhaging</a:t>
            </a:r>
            <a:r>
              <a:rPr lang="en" sz="3000"/>
              <a:t>?</a:t>
            </a:r>
            <a:endParaRPr sz="3000"/>
          </a:p>
          <a:p>
            <a:pPr indent="-419100" lvl="0" marL="457200" rtl="0" algn="l">
              <a:spcBef>
                <a:spcPts val="0"/>
              </a:spcBef>
              <a:spcAft>
                <a:spcPts val="0"/>
              </a:spcAft>
              <a:buSzPts val="3000"/>
              <a:buChar char="❏"/>
            </a:pPr>
            <a:r>
              <a:rPr lang="en" sz="3000"/>
              <a:t>Lack of </a:t>
            </a:r>
            <a:r>
              <a:rPr lang="en" sz="3000"/>
              <a:t>lividity</a:t>
            </a:r>
            <a:r>
              <a:rPr lang="en" sz="3000"/>
              <a:t> in the legs?</a:t>
            </a:r>
            <a:endParaRPr sz="3000"/>
          </a:p>
          <a:p>
            <a:pPr indent="-419100" lvl="0" marL="457200" rtl="0" algn="l">
              <a:spcBef>
                <a:spcPts val="0"/>
              </a:spcBef>
              <a:spcAft>
                <a:spcPts val="0"/>
              </a:spcAft>
              <a:buSzPts val="3000"/>
              <a:buChar char="❏"/>
            </a:pPr>
            <a:r>
              <a:rPr lang="en" sz="3000"/>
              <a:t>Broken hyoid bone?</a:t>
            </a:r>
            <a:endParaRPr sz="3000"/>
          </a:p>
          <a:p>
            <a:pPr indent="0" lvl="0" marL="0" rtl="0" algn="l">
              <a:spcBef>
                <a:spcPts val="0"/>
              </a:spcBef>
              <a:spcAft>
                <a:spcPts val="0"/>
              </a:spcAft>
              <a:buNone/>
            </a:pPr>
            <a:r>
              <a:t/>
            </a:r>
            <a:endParaRPr sz="3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6"/>
          <p:cNvSpPr txBox="1"/>
          <p:nvPr>
            <p:ph type="title"/>
          </p:nvPr>
        </p:nvSpPr>
        <p:spPr>
          <a:xfrm>
            <a:off x="0" y="0"/>
            <a:ext cx="9144000" cy="9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Too Close To Home</a:t>
            </a:r>
            <a:endParaRPr sz="6000" u="sng"/>
          </a:p>
        </p:txBody>
      </p:sp>
      <p:pic>
        <p:nvPicPr>
          <p:cNvPr id="205" name="Google Shape;205;p36"/>
          <p:cNvPicPr preferRelativeResize="0"/>
          <p:nvPr/>
        </p:nvPicPr>
        <p:blipFill>
          <a:blip r:embed="rId3">
            <a:alphaModFix/>
          </a:blip>
          <a:stretch>
            <a:fillRect/>
          </a:stretch>
        </p:blipFill>
        <p:spPr>
          <a:xfrm>
            <a:off x="5989850" y="1152938"/>
            <a:ext cx="3012202" cy="3820976"/>
          </a:xfrm>
          <a:prstGeom prst="rect">
            <a:avLst/>
          </a:prstGeom>
          <a:noFill/>
          <a:ln>
            <a:noFill/>
          </a:ln>
        </p:spPr>
      </p:pic>
      <p:pic>
        <p:nvPicPr>
          <p:cNvPr id="206" name="Google Shape;206;p36"/>
          <p:cNvPicPr preferRelativeResize="0"/>
          <p:nvPr/>
        </p:nvPicPr>
        <p:blipFill>
          <a:blip r:embed="rId4">
            <a:alphaModFix/>
          </a:blip>
          <a:stretch>
            <a:fillRect/>
          </a:stretch>
        </p:blipFill>
        <p:spPr>
          <a:xfrm>
            <a:off x="152400" y="1170100"/>
            <a:ext cx="5679989" cy="37866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7"/>
          <p:cNvSpPr txBox="1"/>
          <p:nvPr>
            <p:ph type="title"/>
          </p:nvPr>
        </p:nvSpPr>
        <p:spPr>
          <a:xfrm>
            <a:off x="0" y="0"/>
            <a:ext cx="9144000" cy="93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New Uses in Forensics</a:t>
            </a:r>
            <a:endParaRPr sz="6000" u="sng"/>
          </a:p>
        </p:txBody>
      </p:sp>
      <p:sp>
        <p:nvSpPr>
          <p:cNvPr id="212" name="Google Shape;212;p37"/>
          <p:cNvSpPr txBox="1"/>
          <p:nvPr>
            <p:ph idx="1" type="body"/>
          </p:nvPr>
        </p:nvSpPr>
        <p:spPr>
          <a:xfrm>
            <a:off x="0" y="970625"/>
            <a:ext cx="4684500" cy="41730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i="1" lang="en" sz="3000">
                <a:solidFill>
                  <a:srgbClr val="000000"/>
                </a:solidFill>
              </a:rPr>
              <a:t>Mission Declassified: “The Lindbergh Kidnapping”</a:t>
            </a:r>
            <a:endParaRPr i="1" sz="3000">
              <a:solidFill>
                <a:srgbClr val="000000"/>
              </a:solidFill>
            </a:endParaRPr>
          </a:p>
          <a:p>
            <a:pPr indent="-419100" lvl="0" marL="457200" rtl="0" algn="l">
              <a:spcBef>
                <a:spcPts val="0"/>
              </a:spcBef>
              <a:spcAft>
                <a:spcPts val="0"/>
              </a:spcAft>
              <a:buClr>
                <a:srgbClr val="000000"/>
              </a:buClr>
              <a:buSzPts val="3000"/>
              <a:buChar char="❏"/>
            </a:pPr>
            <a:r>
              <a:rPr i="1" lang="en" sz="3000">
                <a:solidFill>
                  <a:srgbClr val="000000"/>
                </a:solidFill>
              </a:rPr>
              <a:t>Mission Declassified: “Escape from Alcatraz”</a:t>
            </a:r>
            <a:endParaRPr i="1" sz="3000">
              <a:solidFill>
                <a:srgbClr val="000000"/>
              </a:solidFill>
            </a:endParaRPr>
          </a:p>
          <a:p>
            <a:pPr indent="-419100" lvl="0" marL="457200" rtl="0" algn="l">
              <a:spcBef>
                <a:spcPts val="0"/>
              </a:spcBef>
              <a:spcAft>
                <a:spcPts val="0"/>
              </a:spcAft>
              <a:buClr>
                <a:srgbClr val="000000"/>
              </a:buClr>
              <a:buSzPts val="3000"/>
              <a:buChar char="❏"/>
            </a:pPr>
            <a:r>
              <a:rPr i="1" lang="en" sz="3000">
                <a:solidFill>
                  <a:srgbClr val="000000"/>
                </a:solidFill>
              </a:rPr>
              <a:t>Mission Declassified: “The Axeman of New Orleans”</a:t>
            </a:r>
            <a:endParaRPr i="1" sz="3000">
              <a:solidFill>
                <a:srgbClr val="000000"/>
              </a:solidFill>
            </a:endParaRPr>
          </a:p>
          <a:p>
            <a:pPr indent="0" lvl="0" marL="0" rtl="0" algn="l">
              <a:spcBef>
                <a:spcPts val="1600"/>
              </a:spcBef>
              <a:spcAft>
                <a:spcPts val="1600"/>
              </a:spcAft>
              <a:buNone/>
            </a:pPr>
            <a:r>
              <a:t/>
            </a:r>
            <a:endParaRPr/>
          </a:p>
        </p:txBody>
      </p:sp>
      <p:sp>
        <p:nvSpPr>
          <p:cNvPr id="213" name="Google Shape;213;p37"/>
          <p:cNvSpPr txBox="1"/>
          <p:nvPr>
            <p:ph idx="2" type="body"/>
          </p:nvPr>
        </p:nvSpPr>
        <p:spPr>
          <a:xfrm>
            <a:off x="4684500" y="970625"/>
            <a:ext cx="4459500" cy="41730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chemeClr val="dk1"/>
              </a:buClr>
              <a:buSzPts val="3000"/>
              <a:buChar char="❏"/>
            </a:pPr>
            <a:r>
              <a:rPr lang="en" sz="3000">
                <a:solidFill>
                  <a:schemeClr val="dk1"/>
                </a:solidFill>
              </a:rPr>
              <a:t>9/11 Identifications</a:t>
            </a:r>
            <a:endParaRPr sz="3000">
              <a:solidFill>
                <a:schemeClr val="dk1"/>
              </a:solidFill>
            </a:endParaRPr>
          </a:p>
          <a:p>
            <a:pPr indent="-419100" lvl="0" marL="457200" rtl="0" algn="l">
              <a:spcBef>
                <a:spcPts val="0"/>
              </a:spcBef>
              <a:spcAft>
                <a:spcPts val="0"/>
              </a:spcAft>
              <a:buClr>
                <a:schemeClr val="dk1"/>
              </a:buClr>
              <a:buSzPts val="3000"/>
              <a:buChar char="❏"/>
            </a:pPr>
            <a:r>
              <a:rPr lang="en" sz="3000">
                <a:solidFill>
                  <a:schemeClr val="dk1"/>
                </a:solidFill>
              </a:rPr>
              <a:t>Nazis in South America after WWII</a:t>
            </a:r>
            <a:endParaRPr sz="3000">
              <a:solidFill>
                <a:schemeClr val="dk1"/>
              </a:solidFill>
            </a:endParaRPr>
          </a:p>
          <a:p>
            <a:pPr indent="-419100" lvl="0" marL="457200" rtl="0" algn="l">
              <a:spcBef>
                <a:spcPts val="0"/>
              </a:spcBef>
              <a:spcAft>
                <a:spcPts val="0"/>
              </a:spcAft>
              <a:buClr>
                <a:schemeClr val="dk1"/>
              </a:buClr>
              <a:buSzPts val="3000"/>
              <a:buChar char="❏"/>
            </a:pPr>
            <a:r>
              <a:rPr i="1" lang="en" sz="3000">
                <a:solidFill>
                  <a:schemeClr val="dk1"/>
                </a:solidFill>
              </a:rPr>
              <a:t>America Unearthed</a:t>
            </a:r>
            <a:endParaRPr i="1" sz="3000">
              <a:solidFill>
                <a:schemeClr val="dk1"/>
              </a:solidFill>
            </a:endParaRPr>
          </a:p>
          <a:p>
            <a:pPr indent="-419100" lvl="0" marL="457200" rtl="0" algn="l">
              <a:spcBef>
                <a:spcPts val="0"/>
              </a:spcBef>
              <a:spcAft>
                <a:spcPts val="0"/>
              </a:spcAft>
              <a:buClr>
                <a:schemeClr val="dk1"/>
              </a:buClr>
              <a:buSzPts val="3000"/>
              <a:buChar char="❏"/>
            </a:pPr>
            <a:r>
              <a:rPr lang="en" sz="3000">
                <a:solidFill>
                  <a:schemeClr val="dk1"/>
                </a:solidFill>
              </a:rPr>
              <a:t>Who Killed Rasputin?</a:t>
            </a:r>
            <a:endParaRPr sz="3000">
              <a:solidFill>
                <a:schemeClr val="dk1"/>
              </a:solidFill>
            </a:endParaRPr>
          </a:p>
          <a:p>
            <a:pPr indent="-419100" lvl="0" marL="457200" rtl="0" algn="l">
              <a:spcBef>
                <a:spcPts val="0"/>
              </a:spcBef>
              <a:spcAft>
                <a:spcPts val="0"/>
              </a:spcAft>
              <a:buClr>
                <a:schemeClr val="dk1"/>
              </a:buClr>
              <a:buSzPts val="3000"/>
              <a:buChar char="❏"/>
            </a:pPr>
            <a:r>
              <a:rPr lang="en" sz="3000">
                <a:solidFill>
                  <a:schemeClr val="dk1"/>
                </a:solidFill>
              </a:rPr>
              <a:t>The Innocence Project</a:t>
            </a:r>
            <a:endParaRPr sz="30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8"/>
          <p:cNvPicPr preferRelativeResize="0"/>
          <p:nvPr/>
        </p:nvPicPr>
        <p:blipFill>
          <a:blip r:embed="rId3">
            <a:alphaModFix/>
          </a:blip>
          <a:stretch>
            <a:fillRect/>
          </a:stretch>
        </p:blipFill>
        <p:spPr>
          <a:xfrm>
            <a:off x="1119727" y="983400"/>
            <a:ext cx="6904550" cy="3886474"/>
          </a:xfrm>
          <a:prstGeom prst="rect">
            <a:avLst/>
          </a:prstGeom>
          <a:noFill/>
          <a:ln>
            <a:noFill/>
          </a:ln>
        </p:spPr>
      </p:pic>
      <p:sp>
        <p:nvSpPr>
          <p:cNvPr id="219" name="Google Shape;219;p38"/>
          <p:cNvSpPr txBox="1"/>
          <p:nvPr>
            <p:ph type="title"/>
          </p:nvPr>
        </p:nvSpPr>
        <p:spPr>
          <a:xfrm>
            <a:off x="0" y="0"/>
            <a:ext cx="9144000" cy="98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solidFill>
                  <a:srgbClr val="000000"/>
                </a:solidFill>
              </a:rPr>
              <a:t>Know it. Be comfortable.</a:t>
            </a:r>
            <a:endParaRPr sz="6000" u="sng">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9"/>
          <p:cNvPicPr preferRelativeResize="0"/>
          <p:nvPr/>
        </p:nvPicPr>
        <p:blipFill>
          <a:blip r:embed="rId3">
            <a:alphaModFix/>
          </a:blip>
          <a:stretch>
            <a:fillRect/>
          </a:stretch>
        </p:blipFill>
        <p:spPr>
          <a:xfrm>
            <a:off x="2789175" y="3635250"/>
            <a:ext cx="3565650" cy="1508250"/>
          </a:xfrm>
          <a:prstGeom prst="rect">
            <a:avLst/>
          </a:prstGeom>
          <a:noFill/>
          <a:ln>
            <a:noFill/>
          </a:ln>
        </p:spPr>
      </p:pic>
      <p:sp>
        <p:nvSpPr>
          <p:cNvPr id="225" name="Google Shape;225;p39"/>
          <p:cNvSpPr txBox="1"/>
          <p:nvPr>
            <p:ph type="title"/>
          </p:nvPr>
        </p:nvSpPr>
        <p:spPr>
          <a:xfrm>
            <a:off x="0" y="0"/>
            <a:ext cx="9144000" cy="97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Safe Relationships</a:t>
            </a:r>
            <a:endParaRPr sz="6000" u="sng"/>
          </a:p>
        </p:txBody>
      </p:sp>
      <p:sp>
        <p:nvSpPr>
          <p:cNvPr id="226" name="Google Shape;226;p39"/>
          <p:cNvSpPr txBox="1"/>
          <p:nvPr>
            <p:ph idx="1" type="body"/>
          </p:nvPr>
        </p:nvSpPr>
        <p:spPr>
          <a:xfrm>
            <a:off x="0" y="1169325"/>
            <a:ext cx="9144000" cy="22725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000000"/>
              </a:buClr>
              <a:buSzPts val="3000"/>
              <a:buChar char="❏"/>
            </a:pPr>
            <a:r>
              <a:rPr lang="en" sz="3000">
                <a:solidFill>
                  <a:srgbClr val="000000"/>
                </a:solidFill>
              </a:rPr>
              <a:t>My students trust me to tell them the truth</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Share realistic goals</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Mean what you say and say what you mean</a:t>
            </a:r>
            <a:endParaRPr sz="3000">
              <a:solidFill>
                <a:srgbClr val="000000"/>
              </a:solidFill>
            </a:endParaRPr>
          </a:p>
          <a:p>
            <a:pPr indent="-419100" lvl="0" marL="457200" rtl="0" algn="l">
              <a:spcBef>
                <a:spcPts val="0"/>
              </a:spcBef>
              <a:spcAft>
                <a:spcPts val="0"/>
              </a:spcAft>
              <a:buClr>
                <a:srgbClr val="000000"/>
              </a:buClr>
              <a:buSzPts val="3000"/>
              <a:buChar char="❏"/>
            </a:pPr>
            <a:r>
              <a:rPr lang="en" sz="3000">
                <a:solidFill>
                  <a:srgbClr val="000000"/>
                </a:solidFill>
              </a:rPr>
              <a:t>If they ask, I do my best to answer, professionally</a:t>
            </a:r>
            <a:endParaRPr sz="30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0"/>
          <p:cNvSpPr txBox="1"/>
          <p:nvPr>
            <p:ph type="title"/>
          </p:nvPr>
        </p:nvSpPr>
        <p:spPr>
          <a:xfrm>
            <a:off x="0" y="0"/>
            <a:ext cx="9144000" cy="97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t>My Contact Information</a:t>
            </a:r>
            <a:endParaRPr sz="6000" u="sng"/>
          </a:p>
        </p:txBody>
      </p:sp>
      <p:sp>
        <p:nvSpPr>
          <p:cNvPr id="232" name="Google Shape;232;p40"/>
          <p:cNvSpPr txBox="1"/>
          <p:nvPr/>
        </p:nvSpPr>
        <p:spPr>
          <a:xfrm>
            <a:off x="4572000" y="1249075"/>
            <a:ext cx="4028100" cy="36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Bethany Hayes</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lang="en" sz="3000"/>
              <a:t>Thomas County Central High School</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lang="en" sz="3000" u="sng">
                <a:hlinkClick r:id="rId3"/>
              </a:rPr>
              <a:t>bhayes@tcjackets.net</a:t>
            </a:r>
            <a:endParaRPr sz="30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33" name="Google Shape;233;p40"/>
          <p:cNvPicPr preferRelativeResize="0"/>
          <p:nvPr/>
        </p:nvPicPr>
        <p:blipFill>
          <a:blip r:embed="rId4">
            <a:alphaModFix/>
          </a:blip>
          <a:stretch>
            <a:fillRect/>
          </a:stretch>
        </p:blipFill>
        <p:spPr>
          <a:xfrm>
            <a:off x="598500" y="1214600"/>
            <a:ext cx="3749950" cy="3749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